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9" r:id="rId2"/>
    <p:sldId id="277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B6AE10-B5A2-464C-82D6-5E75D9077663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8B2AB2-69B6-4D30-9447-F5B07AF7860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11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AE10-B5A2-464C-82D6-5E75D9077663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2AB2-69B6-4D30-9447-F5B07AF78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4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AE10-B5A2-464C-82D6-5E75D9077663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2AB2-69B6-4D30-9447-F5B07AF78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3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AE10-B5A2-464C-82D6-5E75D9077663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2AB2-69B6-4D30-9447-F5B07AF78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6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AE10-B5A2-464C-82D6-5E75D9077663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2AB2-69B6-4D30-9447-F5B07AF786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66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AE10-B5A2-464C-82D6-5E75D9077663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2AB2-69B6-4D30-9447-F5B07AF78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8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AE10-B5A2-464C-82D6-5E75D9077663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2AB2-69B6-4D30-9447-F5B07AF78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5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AE10-B5A2-464C-82D6-5E75D9077663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2AB2-69B6-4D30-9447-F5B07AF78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2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AE10-B5A2-464C-82D6-5E75D9077663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2AB2-69B6-4D30-9447-F5B07AF78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1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AE10-B5A2-464C-82D6-5E75D9077663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2AB2-69B6-4D30-9447-F5B07AF78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7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AE10-B5A2-464C-82D6-5E75D9077663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2AB2-69B6-4D30-9447-F5B07AF78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9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DB6AE10-B5A2-464C-82D6-5E75D9077663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F8B2AB2-69B6-4D30-9447-F5B07AF78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2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3.png"/><Relationship Id="rId7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0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9.png"/><Relationship Id="rId7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.png"/><Relationship Id="rId7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Google Shape;117;p4"/>
          <p:cNvSpPr txBox="1">
            <a:spLocks/>
          </p:cNvSpPr>
          <p:nvPr/>
        </p:nvSpPr>
        <p:spPr>
          <a:xfrm>
            <a:off x="1371600" y="2743200"/>
            <a:ext cx="6577156" cy="2362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FF"/>
              </a:buClr>
              <a:buSzPts val="2400"/>
            </a:pPr>
            <a:r>
              <a:rPr lang="en-US" sz="6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TOÁN 7</a:t>
            </a:r>
          </a:p>
          <a:p>
            <a:pPr>
              <a:buClr>
                <a:srgbClr val="0000FF"/>
              </a:buClr>
              <a:buSzPts val="2400"/>
            </a:pPr>
            <a:r>
              <a:rPr lang="en-US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2: CÁC PHÉP TÍNH VỚI SỐ HỮU TỈ (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tt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53549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429000"/>
            <a:ext cx="8153400" cy="2697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5/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10%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120000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350000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609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81000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4/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yết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vi 55 inch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12000000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5%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vi. Sang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10%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Google Shape;122;p4">
            <a:extLst>
              <a:ext uri="{FF2B5EF4-FFF2-40B4-BE49-F238E27FC236}">
                <a16:creationId xmlns:a16="http://schemas.microsoft.com/office/drawing/2014/main" id="{B1491F49-6E05-9411-D1DE-896C3387841D}"/>
              </a:ext>
            </a:extLst>
          </p:cNvPr>
          <p:cNvSpPr/>
          <p:nvPr/>
        </p:nvSpPr>
        <p:spPr>
          <a:xfrm>
            <a:off x="6790793" y="0"/>
            <a:ext cx="2325853" cy="468770"/>
          </a:xfrm>
          <a:prstGeom prst="homePlate">
            <a:avLst>
              <a:gd name="adj" fmla="val 0"/>
            </a:avLst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Hoạt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900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925" y="2605087"/>
            <a:ext cx="52387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4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4525963"/>
          </a:xfrm>
        </p:spPr>
        <p:txBody>
          <a:bodyPr/>
          <a:lstStyle/>
          <a:p>
            <a:pPr marL="114300" lvl="0" indent="0" algn="ctr">
              <a:spcBef>
                <a:spcPts val="360"/>
              </a:spcBef>
              <a:buClr>
                <a:srgbClr val="000000"/>
              </a:buClr>
              <a:buSzPts val="1800"/>
              <a:buNone/>
            </a:pP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GIỚI THIỆU</a:t>
            </a:r>
          </a:p>
          <a:p>
            <a:pPr marL="457200" lvl="0" algn="just">
              <a:spcBef>
                <a:spcPts val="360"/>
              </a:spcBef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Một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hôm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nhóm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bạn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Trạng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Tí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, </a:t>
            </a:r>
            <a:r>
              <a:rPr lang="vi-VN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Sửu Ẹo, Dần Béo và Cả Mẹo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muốn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xin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phép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đi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chơi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nhưng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thầy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Đồ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Kiết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yêu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cầu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phải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trả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lời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đúng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các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câu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hỏi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thì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nhóm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bạn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sẽ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được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đi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chơi</a:t>
            </a:r>
            <a:endParaRPr lang="en-US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457200" lvl="0" algn="just">
              <a:spcBef>
                <a:spcPts val="360"/>
              </a:spcBef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Các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em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hãy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giúp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nhóm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bạn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được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đi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chơi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bằng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cách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vượt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qua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hết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các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câu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hỏi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của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thầy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Đồ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Kiết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nhé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18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33" y="2057400"/>
            <a:ext cx="717973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18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áº¿t quáº£ hÃ¬nh áº£nh cho tráº¡ng tÃ­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155" b="96685" l="3297" r="96703">
                        <a14:backgroundMark x1="8059" y1="47514" x2="8059" y2="47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0" y="457200"/>
            <a:ext cx="1134382" cy="75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0" y="457200"/>
                <a:ext cx="3886200" cy="794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Câu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1: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Tính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: -0,25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57200"/>
                <a:ext cx="3886200" cy="794000"/>
              </a:xfrm>
              <a:prstGeom prst="rect">
                <a:avLst/>
              </a:prstGeom>
              <a:blipFill rotWithShape="1">
                <a:blip r:embed="rId4"/>
                <a:stretch>
                  <a:fillRect l="-3135" b="-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"/>
          <p:cNvSpPr/>
          <p:nvPr/>
        </p:nvSpPr>
        <p:spPr>
          <a:xfrm>
            <a:off x="127979" y="1755420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A"/>
          <p:cNvSpPr/>
          <p:nvPr/>
        </p:nvSpPr>
        <p:spPr>
          <a:xfrm>
            <a:off x="266701" y="2749066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A"/>
          <p:cNvSpPr/>
          <p:nvPr/>
        </p:nvSpPr>
        <p:spPr>
          <a:xfrm rot="10800000">
            <a:off x="4648199" y="2692411"/>
            <a:ext cx="4343398" cy="760351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A"/>
          <p:cNvSpPr/>
          <p:nvPr/>
        </p:nvSpPr>
        <p:spPr>
          <a:xfrm rot="10800000">
            <a:off x="4648200" y="1802567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67400" y="1905000"/>
                <a:ext cx="144780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−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11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905000"/>
                <a:ext cx="1447800" cy="6127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26308" y="2840030"/>
                <a:ext cx="1447800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308" y="2840030"/>
                <a:ext cx="1447800" cy="6365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95400" y="1847749"/>
                <a:ext cx="144780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11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847749"/>
                <a:ext cx="1447800" cy="6127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867400" y="2840030"/>
                <a:ext cx="144780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−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6</m:t>
                          </m:r>
                        </m:num>
                        <m:den>
                          <m:r>
                            <a:rPr lang="en-US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840030"/>
                <a:ext cx="1447800" cy="6127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036" y="69781"/>
            <a:ext cx="1394164" cy="17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7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 err="1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Câu</a:t>
                </a:r>
                <a:r>
                  <a:rPr lang="en-US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2: </a:t>
                </a:r>
                <a:r>
                  <a:rPr lang="en-US" dirty="0" err="1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Tính</a:t>
                </a:r>
                <a:r>
                  <a:rPr lang="en-US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: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– (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)</a:t>
                </a:r>
                <a:br>
                  <a:rPr lang="en-US" sz="3600" dirty="0">
                    <a:solidFill>
                      <a:srgbClr val="FF0000"/>
                    </a:solidFill>
                    <a:ea typeface="Calibri"/>
                    <a:cs typeface="Times New Roman"/>
                  </a:rPr>
                </a:br>
                <a:endPara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"/>
          <p:cNvSpPr/>
          <p:nvPr/>
        </p:nvSpPr>
        <p:spPr>
          <a:xfrm rot="10800000">
            <a:off x="4724400" y="1756785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A"/>
          <p:cNvSpPr/>
          <p:nvPr/>
        </p:nvSpPr>
        <p:spPr>
          <a:xfrm>
            <a:off x="161195" y="2867602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A"/>
          <p:cNvSpPr/>
          <p:nvPr/>
        </p:nvSpPr>
        <p:spPr>
          <a:xfrm>
            <a:off x="161195" y="1785099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A"/>
          <p:cNvSpPr/>
          <p:nvPr/>
        </p:nvSpPr>
        <p:spPr>
          <a:xfrm rot="10800000">
            <a:off x="4724400" y="2867602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1981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19800" y="1859500"/>
                <a:ext cx="144780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−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6</m:t>
                          </m:r>
                        </m:num>
                        <m:den>
                          <m:r>
                            <a:rPr lang="en-US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859500"/>
                <a:ext cx="1447800" cy="6127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295400" y="3124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31463" y="2888026"/>
                <a:ext cx="1447800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463" y="2888026"/>
                <a:ext cx="1447800" cy="6365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019800" y="1981200"/>
            <a:ext cx="1447800" cy="491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85900" y="1930308"/>
                <a:ext cx="1447800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1930308"/>
                <a:ext cx="1447800" cy="6109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096000" y="3048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72200" y="3002500"/>
                <a:ext cx="144780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3002500"/>
                <a:ext cx="1447800" cy="6127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 descr="Káº¿t quáº£ hÃ¬nh áº£nh cho tráº¡ng tÃ­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155" b="96685" l="3297" r="96703">
                        <a14:backgroundMark x1="8059" y1="47514" x2="8059" y2="47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1518" y="118352"/>
            <a:ext cx="1134382" cy="75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-995363"/>
            <a:ext cx="23812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0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b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3:Kết 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 . (-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) </a:t>
                </a:r>
                <a:endPara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48" r="-1704" b="-29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"/>
          <p:cNvSpPr/>
          <p:nvPr/>
        </p:nvSpPr>
        <p:spPr>
          <a:xfrm rot="10800000">
            <a:off x="4648200" y="2971800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A"/>
          <p:cNvSpPr/>
          <p:nvPr/>
        </p:nvSpPr>
        <p:spPr>
          <a:xfrm>
            <a:off x="183664" y="2895600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A"/>
          <p:cNvSpPr/>
          <p:nvPr/>
        </p:nvSpPr>
        <p:spPr>
          <a:xfrm rot="10800000">
            <a:off x="4648200" y="2050870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A"/>
          <p:cNvSpPr/>
          <p:nvPr/>
        </p:nvSpPr>
        <p:spPr>
          <a:xfrm>
            <a:off x="228600" y="2035970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76399" y="2098493"/>
                <a:ext cx="1447800" cy="60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−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99" y="2098493"/>
                <a:ext cx="1447800" cy="6090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52600" y="2987462"/>
                <a:ext cx="144780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987462"/>
                <a:ext cx="1447800" cy="6347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97600" y="2142731"/>
                <a:ext cx="1447800" cy="61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−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35</m:t>
                          </m:r>
                        </m:num>
                        <m:den>
                          <m:r>
                            <a:rPr lang="en-US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00" y="2142731"/>
                <a:ext cx="1447800" cy="6183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248400" y="3003398"/>
                <a:ext cx="144780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003398"/>
                <a:ext cx="1447800" cy="6347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" descr="Káº¿t quáº£ hÃ¬nh áº£nh cho tráº¡ng tÃ­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155" b="96685" l="3297" r="96703">
                        <a14:backgroundMark x1="8059" y1="47514" x2="8059" y2="47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1518" y="118352"/>
            <a:ext cx="1083150" cy="71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765" y="-228600"/>
            <a:ext cx="1984169" cy="248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5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b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4: 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7</m:t>
                        </m:r>
                      </m:den>
                    </m:f>
                  </m:oMath>
                </a14:m>
                <a:br>
                  <a:rPr lang="en-US" sz="3600" dirty="0">
                    <a:solidFill>
                      <a:srgbClr val="FF0000"/>
                    </a:solidFill>
                    <a:ea typeface="Calibri"/>
                    <a:cs typeface="Times New Roman"/>
                  </a:rPr>
                </a:br>
                <a:endPara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Káº¿t quáº£ hÃ¬nh áº£nh cho tráº¡ng tÃ­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155" b="96685" l="3297" r="96703">
                        <a14:backgroundMark x1="8059" y1="47514" x2="8059" y2="47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083150" cy="71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765" y="-228600"/>
            <a:ext cx="1984169" cy="24841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236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A"/>
          <p:cNvSpPr/>
          <p:nvPr/>
        </p:nvSpPr>
        <p:spPr>
          <a:xfrm rot="10800000">
            <a:off x="4648200" y="3124200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A"/>
          <p:cNvSpPr/>
          <p:nvPr/>
        </p:nvSpPr>
        <p:spPr>
          <a:xfrm>
            <a:off x="228600" y="3063936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A"/>
          <p:cNvSpPr/>
          <p:nvPr/>
        </p:nvSpPr>
        <p:spPr>
          <a:xfrm rot="10800000">
            <a:off x="4648200" y="2159031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A"/>
          <p:cNvSpPr/>
          <p:nvPr/>
        </p:nvSpPr>
        <p:spPr>
          <a:xfrm>
            <a:off x="228600" y="2159031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00" y="236219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âm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3352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219200" y="3148286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7400" y="25468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15000" y="230194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00800" y="3352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715000" y="3276935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138326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925" y="2095500"/>
            <a:ext cx="600075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13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5D75130-B4C8-4BA4-3756-2026F08AA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1" y="919190"/>
            <a:ext cx="3843338" cy="814388"/>
          </a:xfrm>
          <a:prstGeom prst="roundRect">
            <a:avLst>
              <a:gd name="adj" fmla="val 50000"/>
            </a:avLst>
          </a:prstGeom>
          <a:solidFill>
            <a:srgbClr val="0CB1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2954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E88F0C-21B9-94DA-99BC-253A4A340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087" y="1021584"/>
            <a:ext cx="739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33600" y="105513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52">
            <a:extLst>
              <a:ext uri="{FF2B5EF4-FFF2-40B4-BE49-F238E27FC236}">
                <a16:creationId xmlns:a16="http://schemas.microsoft.com/office/drawing/2014/main" id="{9F5A9855-EC34-C9E0-EE03-ADBBC6651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769" y="1005865"/>
            <a:ext cx="1201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    </a:t>
            </a:r>
          </a:p>
        </p:txBody>
      </p:sp>
      <p:sp>
        <p:nvSpPr>
          <p:cNvPr id="11" name="TextBox 52">
            <a:extLst>
              <a:ext uri="{FF2B5EF4-FFF2-40B4-BE49-F238E27FC236}">
                <a16:creationId xmlns:a16="http://schemas.microsoft.com/office/drawing/2014/main" id="{91D40167-A5F1-96B3-490A-7A19233BE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354137"/>
            <a:ext cx="28654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    </a:t>
            </a:r>
          </a:p>
        </p:txBody>
      </p:sp>
      <p:pic>
        <p:nvPicPr>
          <p:cNvPr id="13" name="Google Shape;120;p4" descr="child001 - 04 02">
            <a:extLst>
              <a:ext uri="{FF2B5EF4-FFF2-40B4-BE49-F238E27FC236}">
                <a16:creationId xmlns:a16="http://schemas.microsoft.com/office/drawing/2014/main" id="{81DA0FCE-69C5-96FA-4A43-963FA88BE5CA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976" y="-76200"/>
            <a:ext cx="782534" cy="111601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615462" y="21336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4,7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16</a:t>
            </a:r>
          </a:p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Luỹ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9104" y="2209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867400" y="135413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093911"/>
            <a:ext cx="1371600" cy="78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79023"/>
            <a:ext cx="1139825" cy="112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AutoShape 6">
            <a:extLst>
              <a:ext uri="{FF2B5EF4-FFF2-40B4-BE49-F238E27FC236}">
                <a16:creationId xmlns:a16="http://schemas.microsoft.com/office/drawing/2014/main" id="{987EFE14-1FF5-F928-3645-A5106F9B2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593" y="217441"/>
            <a:ext cx="935038" cy="1116013"/>
          </a:xfrm>
          <a:prstGeom prst="star32">
            <a:avLst>
              <a:gd name="adj" fmla="val 13944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3366CC"/>
              </a:buClr>
              <a:buFontTx/>
              <a:buNone/>
            </a:pPr>
            <a:endParaRPr kumimoji="1" lang="en-US" altLang="en-US" sz="1800" b="1">
              <a:latin typeface="Calibri" panose="020F0502020204030204" pitchFamily="34" charset="0"/>
            </a:endParaRPr>
          </a:p>
        </p:txBody>
      </p:sp>
      <p:pic>
        <p:nvPicPr>
          <p:cNvPr id="26" name="Picture 15" descr="divide">
            <a:extLst>
              <a:ext uri="{FF2B5EF4-FFF2-40B4-BE49-F238E27FC236}">
                <a16:creationId xmlns:a16="http://schemas.microsoft.com/office/drawing/2014/main" id="{05CF59B1-31C3-0D20-00C6-11F81CAC2F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7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9" grpId="0" animBg="1" advAuto="0"/>
      <p:bldP spid="11" grpId="0" animBg="1" advAuto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tỉ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tỉ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tỉ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tỉ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Chia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tỉ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Google Shape;116;p4"/>
          <p:cNvSpPr/>
          <p:nvPr/>
        </p:nvSpPr>
        <p:spPr>
          <a:xfrm>
            <a:off x="76200" y="-76200"/>
            <a:ext cx="9067800" cy="10668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9933">
                  <a:alpha val="4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17;p4"/>
          <p:cNvSpPr txBox="1">
            <a:spLocks/>
          </p:cNvSpPr>
          <p:nvPr/>
        </p:nvSpPr>
        <p:spPr>
          <a:xfrm>
            <a:off x="1447800" y="255954"/>
            <a:ext cx="6424756" cy="457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0000FF"/>
              </a:buClr>
              <a:buSzPts val="2400"/>
            </a:pPr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2: CÁC PHÉP TÍNH VỚI SỐ HỮU TỈ (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tt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510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305800" cy="2438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 THÀNH CẢM ƠN CÁC THẦY CÔ ĐÃ ĐẾN LỚP DỰ GIỜ.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KÍNH CHÚC QUÝ THẦY CÔ NHIỀU SỨC KHOẺ VÀ THÀNH CÔNG TRONG CÔNG TÁC!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7571" y="535231"/>
            <a:ext cx="3611561" cy="833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4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295" y="2057400"/>
            <a:ext cx="5358010" cy="4038600"/>
          </a:xfrm>
          <a:prstGeom prst="rect">
            <a:avLst/>
          </a:prstGeom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654908" y="1403866"/>
            <a:ext cx="6419850" cy="94869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LẠI! </a:t>
            </a:r>
          </a:p>
        </p:txBody>
      </p:sp>
    </p:spTree>
    <p:extLst>
      <p:ext uri="{BB962C8B-B14F-4D97-AF65-F5344CB8AC3E}">
        <p14:creationId xmlns:p14="http://schemas.microsoft.com/office/powerpoint/2010/main" val="295729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9;p2" descr="child001 - 04 02"/>
          <p:cNvPicPr preferRelativeResize="0">
            <a:picLocks noGrp="1"/>
          </p:cNvPicPr>
          <p:nvPr>
            <p:ph idx="1"/>
          </p:nvPr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0"/>
            <a:ext cx="771633" cy="12193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305800" y="228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Google Shape;98;p2" descr="child001 - 04 0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1434" y="228600"/>
            <a:ext cx="1006366" cy="8618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0;p2">
            <a:extLst>
              <a:ext uri="{FF2B5EF4-FFF2-40B4-BE49-F238E27FC236}">
                <a16:creationId xmlns:a16="http://schemas.microsoft.com/office/drawing/2014/main" id="{0267225F-8C3C-F95A-6E51-166EAC39A96A}"/>
              </a:ext>
            </a:extLst>
          </p:cNvPr>
          <p:cNvSpPr/>
          <p:nvPr/>
        </p:nvSpPr>
        <p:spPr>
          <a:xfrm>
            <a:off x="1524000" y="255032"/>
            <a:ext cx="6177639" cy="685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dirty="0">
                <a:ln w="10525" cap="flat" cmpd="sng">
                  <a:solidFill>
                    <a:srgbClr val="7D7D7D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Calibri"/>
              </a:rPr>
              <a:t>KHỞI ĐỘ</a:t>
            </a:r>
            <a:r>
              <a:rPr lang="en-US" b="1" dirty="0">
                <a:ln w="10525" cap="flat" cmpd="sng">
                  <a:solidFill>
                    <a:srgbClr val="7D7D7D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Calibri"/>
              </a:rPr>
              <a:t>N</a:t>
            </a:r>
            <a:r>
              <a:rPr b="1" dirty="0">
                <a:ln w="10525" cap="flat" cmpd="sng">
                  <a:solidFill>
                    <a:srgbClr val="7D7D7D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Calibri"/>
              </a:rPr>
              <a:t>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1676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96;p2"/>
              <p:cNvSpPr txBox="1"/>
              <p:nvPr/>
            </p:nvSpPr>
            <p:spPr>
              <a:xfrm>
                <a:off x="477078" y="1366641"/>
                <a:ext cx="8438322" cy="20818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r>
                  <a:rPr lang="en-US" sz="2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Một</a:t>
                </a:r>
                <a:r>
                  <a:rPr lang="en-US" sz="2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 </a:t>
                </a:r>
                <a:r>
                  <a:rPr lang="en-US" sz="2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tòa</a:t>
                </a:r>
                <a:r>
                  <a:rPr lang="en-US" sz="2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 </a:t>
                </a:r>
                <a:r>
                  <a:rPr lang="en-US" sz="2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nhà</a:t>
                </a:r>
                <a:r>
                  <a:rPr lang="en-US" sz="2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 </a:t>
                </a:r>
                <a:r>
                  <a:rPr lang="en-US" sz="2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cao</a:t>
                </a:r>
                <a:r>
                  <a:rPr lang="en-US" sz="2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 </a:t>
                </a:r>
                <a:r>
                  <a:rPr lang="en-US" sz="2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tầng</a:t>
                </a:r>
                <a:r>
                  <a:rPr lang="en-US" sz="2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 </a:t>
                </a:r>
                <a:r>
                  <a:rPr lang="en-US" sz="2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có</a:t>
                </a:r>
                <a:r>
                  <a:rPr lang="en-US" sz="2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 </a:t>
                </a:r>
                <a:r>
                  <a:rPr lang="en-US" sz="2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hai</a:t>
                </a:r>
                <a:r>
                  <a:rPr lang="en-US" sz="2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 </a:t>
                </a:r>
                <a:r>
                  <a:rPr lang="en-US" sz="2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tầng</a:t>
                </a:r>
                <a:r>
                  <a:rPr lang="en-US" sz="2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 </a:t>
                </a:r>
                <a:r>
                  <a:rPr lang="en-US" sz="2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hầm</a:t>
                </a:r>
                <a:r>
                  <a:rPr lang="en-US" sz="2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. </a:t>
                </a:r>
                <a:r>
                  <a:rPr lang="en-US" sz="2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Tầng</a:t>
                </a:r>
                <a:r>
                  <a:rPr lang="en-US" sz="2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 </a:t>
                </a:r>
                <a:r>
                  <a:rPr lang="en-US" sz="2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hầm</a:t>
                </a:r>
                <a:r>
                  <a:rPr lang="en-US" sz="2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 B1 </a:t>
                </a:r>
                <a:r>
                  <a:rPr lang="en-US" sz="2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có</a:t>
                </a:r>
                <a:r>
                  <a:rPr lang="en-US" sz="2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 </a:t>
                </a:r>
                <a:r>
                  <a:rPr lang="en-US" sz="2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chiều</a:t>
                </a:r>
                <a:r>
                  <a:rPr lang="en-US" sz="2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 </a:t>
                </a:r>
                <a:r>
                  <a:rPr lang="en-US" sz="2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cao</a:t>
                </a:r>
                <a:r>
                  <a:rPr lang="en-US" sz="2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 2,7 m. </a:t>
                </a:r>
                <a:r>
                  <a:rPr lang="en-US" sz="2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Tầng</a:t>
                </a:r>
                <a:r>
                  <a:rPr lang="en-US" sz="2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 </a:t>
                </a:r>
                <a:r>
                  <a:rPr lang="en-US" sz="2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hầm</a:t>
                </a:r>
                <a:r>
                  <a:rPr lang="en-US" sz="2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 B2 </a:t>
                </a:r>
                <a:r>
                  <a:rPr lang="en-US" sz="2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có</a:t>
                </a:r>
                <a:r>
                  <a:rPr lang="en-US" sz="2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 </a:t>
                </a:r>
                <a:r>
                  <a:rPr lang="en-US" sz="2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chiều</a:t>
                </a:r>
                <a:r>
                  <a:rPr lang="en-US" sz="2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 </a:t>
                </a:r>
                <a:r>
                  <a:rPr lang="en-US" sz="2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cao</a:t>
                </a:r>
                <a:r>
                  <a:rPr lang="en-US" sz="2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 </a:t>
                </a:r>
                <a:r>
                  <a:rPr lang="en-US" sz="2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bằng</a:t>
                </a:r>
                <a:r>
                  <a:rPr lang="en-US" sz="2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    </a:t>
                </a:r>
                <a:r>
                  <a:rPr lang="en-US" sz="2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tầng</a:t>
                </a:r>
                <a:r>
                  <a:rPr lang="en-US" sz="2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 </a:t>
                </a:r>
                <a:r>
                  <a:rPr lang="en-US" sz="2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hầm</a:t>
                </a:r>
                <a:r>
                  <a:rPr lang="en-US" sz="2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 B1. </a:t>
                </a:r>
                <a:r>
                  <a:rPr lang="en-US" sz="2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Tính</a:t>
                </a:r>
                <a:r>
                  <a:rPr lang="en-US" sz="2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 </a:t>
                </a:r>
                <a:r>
                  <a:rPr lang="en-US" sz="2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chiều</a:t>
                </a:r>
                <a:r>
                  <a:rPr lang="en-US" sz="2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 </a:t>
                </a:r>
                <a:r>
                  <a:rPr lang="en-US" sz="2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cao</a:t>
                </a:r>
                <a:r>
                  <a:rPr lang="en-US" sz="2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 </a:t>
                </a:r>
                <a:r>
                  <a:rPr lang="en-US" sz="2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tầng</a:t>
                </a:r>
                <a:r>
                  <a:rPr lang="en-US" sz="2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 </a:t>
                </a:r>
                <a:r>
                  <a:rPr lang="en-US" sz="2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hầm</a:t>
                </a:r>
                <a:r>
                  <a:rPr lang="en-US" sz="2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 </a:t>
                </a:r>
                <a:r>
                  <a:rPr lang="en-US" sz="2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của</a:t>
                </a:r>
                <a:r>
                  <a:rPr lang="en-US" sz="2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 </a:t>
                </a:r>
                <a:r>
                  <a:rPr lang="en-US" sz="2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tòa</a:t>
                </a:r>
                <a:r>
                  <a:rPr lang="en-US" sz="2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 </a:t>
                </a:r>
                <a:r>
                  <a:rPr lang="en-US" sz="2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nhà</a:t>
                </a:r>
                <a:r>
                  <a:rPr lang="en-US" sz="2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 so </a:t>
                </a:r>
                <a:r>
                  <a:rPr lang="en-US" sz="2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với</a:t>
                </a:r>
                <a:r>
                  <a:rPr lang="en-US" sz="2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 </a:t>
                </a:r>
                <a:r>
                  <a:rPr lang="en-US" sz="2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mặt</a:t>
                </a:r>
                <a:r>
                  <a:rPr lang="en-US" sz="2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 </a:t>
                </a:r>
                <a:r>
                  <a:rPr lang="en-US" sz="2800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đất</a:t>
                </a:r>
                <a:r>
                  <a:rPr lang="en-US" sz="280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.</a:t>
                </a:r>
                <a:endParaRPr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Google Shape;96;p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78" y="1366641"/>
                <a:ext cx="8438322" cy="2081812"/>
              </a:xfrm>
              <a:prstGeom prst="rect">
                <a:avLst/>
              </a:prstGeom>
              <a:blipFill rotWithShape="1">
                <a:blip r:embed="rId5"/>
                <a:stretch>
                  <a:fillRect l="-1444" t="-2924" r="-866" b="-73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905000" y="318248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E1ECC2-DB2C-2E1A-EF11-571E621CBAFA}"/>
              </a:ext>
            </a:extLst>
          </p:cNvPr>
          <p:cNvSpPr txBox="1"/>
          <p:nvPr/>
        </p:nvSpPr>
        <p:spPr>
          <a:xfrm>
            <a:off x="3529590" y="2920872"/>
            <a:ext cx="11666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3444092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F9D202-FC6A-066D-6CD6-3EDF997F1BFF}"/>
              </a:ext>
            </a:extLst>
          </p:cNvPr>
          <p:cNvSpPr txBox="1"/>
          <p:nvPr/>
        </p:nvSpPr>
        <p:spPr>
          <a:xfrm>
            <a:off x="228600" y="337135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00600" y="3444092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533787"/>
              </p:ext>
            </p:extLst>
          </p:nvPr>
        </p:nvGraphicFramePr>
        <p:xfrm>
          <a:off x="4696239" y="3161239"/>
          <a:ext cx="3678238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03240" imgH="393480" progId="Equation.DSMT4">
                  <p:embed/>
                </p:oleObj>
              </mc:Choice>
              <mc:Fallback>
                <p:oleObj name="Equation" r:id="rId6" imgW="180324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6239" y="3161239"/>
                        <a:ext cx="3678238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7078" y="4343400"/>
            <a:ext cx="3635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72A540-8B8A-0658-BB08-B3478DFA75DE}"/>
              </a:ext>
            </a:extLst>
          </p:cNvPr>
          <p:cNvSpPr txBox="1"/>
          <p:nvPr/>
        </p:nvSpPr>
        <p:spPr>
          <a:xfrm>
            <a:off x="228601" y="4169939"/>
            <a:ext cx="533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102507"/>
              </p:ext>
            </p:extLst>
          </p:nvPr>
        </p:nvGraphicFramePr>
        <p:xfrm>
          <a:off x="5410200" y="4100234"/>
          <a:ext cx="378142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95200" imgH="393480" progId="Equation.DSMT4">
                  <p:embed/>
                </p:oleObj>
              </mc:Choice>
              <mc:Fallback>
                <p:oleObj name="Equation" r:id="rId8" imgW="209520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100234"/>
                        <a:ext cx="3781425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81000" y="49530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59323F-F17B-1AD5-74FA-7C8F0676E80D}"/>
              </a:ext>
            </a:extLst>
          </p:cNvPr>
          <p:cNvSpPr txBox="1"/>
          <p:nvPr/>
        </p:nvSpPr>
        <p:spPr>
          <a:xfrm>
            <a:off x="353646" y="4845278"/>
            <a:ext cx="8686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Khi nói về chiều cao của tầng hầm so với mặt đất ta thường dùng số âm để biểu thị</a:t>
            </a:r>
            <a:endParaRPr lang="en-US" sz="2800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D3F07E-3877-0690-87CB-1D99640E448C}"/>
              </a:ext>
            </a:extLst>
          </p:cNvPr>
          <p:cNvSpPr txBox="1"/>
          <p:nvPr/>
        </p:nvSpPr>
        <p:spPr>
          <a:xfrm>
            <a:off x="228599" y="5804223"/>
            <a:ext cx="89154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-6,3m.</a:t>
            </a:r>
          </a:p>
        </p:txBody>
      </p:sp>
    </p:spTree>
    <p:extLst>
      <p:ext uri="{BB962C8B-B14F-4D97-AF65-F5344CB8AC3E}">
        <p14:creationId xmlns:p14="http://schemas.microsoft.com/office/powerpoint/2010/main" val="341832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1/ </a:t>
                </a:r>
                <a:r>
                  <a:rPr lang="en-US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a/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/>
                  <a:t> +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) </a:t>
                </a:r>
              </a:p>
              <a:p>
                <a:pPr marL="0" indent="0">
                  <a:buNone/>
                </a:pPr>
                <a:r>
                  <a:rPr lang="en-US" dirty="0"/>
                  <a:t>b/ (-0,25) –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) </a:t>
                </a:r>
              </a:p>
              <a:p>
                <a:pPr marL="0" indent="0">
                  <a:buNone/>
                </a:pPr>
                <a:r>
                  <a:rPr lang="en-US" dirty="0">
                    <a:effectLst/>
                    <a:latin typeface="Times New Roman"/>
                    <a:ea typeface="Times New Roman"/>
                  </a:rPr>
                  <a:t>c/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 . ( - 1,25) </a:t>
                </a:r>
              </a:p>
              <a:p>
                <a:pPr marL="0" indent="0">
                  <a:buNone/>
                </a:pPr>
                <a:r>
                  <a:rPr lang="en-US" dirty="0">
                    <a:effectLst/>
                    <a:latin typeface="Times New Roman"/>
                    <a:ea typeface="Times New Roman"/>
                  </a:rPr>
                  <a:t>d/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27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 )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122;p4">
            <a:extLst>
              <a:ext uri="{FF2B5EF4-FFF2-40B4-BE49-F238E27FC236}">
                <a16:creationId xmlns:a16="http://schemas.microsoft.com/office/drawing/2014/main" id="{B1491F49-6E05-9411-D1DE-896C3387841D}"/>
              </a:ext>
            </a:extLst>
          </p:cNvPr>
          <p:cNvSpPr/>
          <p:nvPr/>
        </p:nvSpPr>
        <p:spPr>
          <a:xfrm>
            <a:off x="5679287" y="1905000"/>
            <a:ext cx="2325853" cy="468770"/>
          </a:xfrm>
          <a:prstGeom prst="homePlate">
            <a:avLst>
              <a:gd name="adj" fmla="val 0"/>
            </a:avLst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Hoạt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31242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28133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dirty="0">
                    <a:effectLst/>
                    <a:latin typeface="Times New Roman"/>
                    <a:ea typeface="Calibri"/>
                    <a:cs typeface="Times New Roman"/>
                  </a:rPr>
                  <a:t>a/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Times New Roman"/>
                  </a:rPr>
                  <a:t> + (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Times New Roman"/>
                  </a:rPr>
                  <a:t> 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+(−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15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13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>
                  <a:ea typeface="Calibri"/>
                  <a:cs typeface="Times New Roman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dirty="0">
                    <a:effectLst/>
                    <a:latin typeface="Times New Roman"/>
                    <a:ea typeface="Times New Roman"/>
                    <a:cs typeface="Times New Roman"/>
                  </a:rPr>
                  <a:t>b/ </a:t>
                </a:r>
                <a:r>
                  <a:rPr lang="en-US" dirty="0">
                    <a:effectLst/>
                    <a:latin typeface="Times New Roman"/>
                    <a:ea typeface="Calibri"/>
                    <a:cs typeface="Times New Roman"/>
                  </a:rPr>
                  <a:t>(-0,25) –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Times New Roman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Times New Roman"/>
                  </a:rPr>
                  <a:t> –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Times New Roman"/>
                  </a:rPr>
                  <a:t> 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−(−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12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20</m:t>
                        </m:r>
                      </m:den>
                    </m:f>
                  </m:oMath>
                </a14:m>
                <a:endParaRPr lang="en-US" sz="2400" dirty="0">
                  <a:ea typeface="Calibri"/>
                  <a:cs typeface="Times New Roman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dirty="0">
                    <a:effectLst/>
                    <a:latin typeface="Times New Roman"/>
                    <a:ea typeface="Times New Roman"/>
                    <a:cs typeface="Times New Roman"/>
                  </a:rPr>
                  <a:t>c/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Times New Roman"/>
                  </a:rPr>
                  <a:t> . ( - 1,25)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Times New Roman"/>
                  </a:rPr>
                  <a:t> . (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Times New Roman"/>
                  </a:rPr>
                  <a:t> ) = -1</a:t>
                </a:r>
                <a:endParaRPr lang="en-US" sz="2400" dirty="0">
                  <a:ea typeface="Calibri"/>
                  <a:cs typeface="Times New Roman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dirty="0">
                    <a:effectLst/>
                    <a:latin typeface="Times New Roman"/>
                    <a:ea typeface="Times New Roman"/>
                    <a:cs typeface="Times New Roman"/>
                  </a:rPr>
                  <a:t>d/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27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Times New Roman"/>
                  </a:rPr>
                  <a:t>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Times New Roman"/>
                  </a:rPr>
                  <a:t> 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27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Times New Roman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16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Times New Roman"/>
                  </a:rPr>
                  <a:t> = -36</a:t>
                </a:r>
                <a:endParaRPr lang="en-US" sz="2400" dirty="0"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02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x: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dirty="0">
                    <a:effectLst/>
                    <a:latin typeface="Times New Roman"/>
                    <a:ea typeface="Times New Roman"/>
                    <a:cs typeface="Times New Roman"/>
                  </a:rPr>
                  <a:t>a/ 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ea typeface="Calibri"/>
                  <a:cs typeface="Times New Roman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dirty="0">
                    <a:effectLst/>
                    <a:latin typeface="Times New Roman"/>
                    <a:ea typeface="Times New Roman"/>
                    <a:cs typeface="Times New Roman"/>
                  </a:rPr>
                  <a:t>b/ 0,25 – x =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ea typeface="Calibri"/>
                  <a:cs typeface="Times New Roman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dirty="0">
                    <a:effectLst/>
                    <a:latin typeface="Times New Roman"/>
                    <a:ea typeface="Times New Roman"/>
                    <a:cs typeface="Times New Roman"/>
                  </a:rPr>
                  <a:t>c/ x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35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ea typeface="Calibri"/>
                  <a:cs typeface="Times New Roman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dirty="0">
                    <a:effectLst/>
                    <a:latin typeface="Times New Roman"/>
                    <a:ea typeface="Times New Roman"/>
                    <a:cs typeface="Times New Roman"/>
                  </a:rPr>
                  <a:t>d/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Times New Roman"/>
                  </a:rPr>
                  <a:t> :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Times New Roman"/>
                  </a:rPr>
                  <a:t> : 0,175</a:t>
                </a:r>
                <a:endParaRPr lang="en-US" sz="2400" dirty="0"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122;p4">
            <a:extLst>
              <a:ext uri="{FF2B5EF4-FFF2-40B4-BE49-F238E27FC236}">
                <a16:creationId xmlns:a16="http://schemas.microsoft.com/office/drawing/2014/main" id="{B1491F49-6E05-9411-D1DE-896C3387841D}"/>
              </a:ext>
            </a:extLst>
          </p:cNvPr>
          <p:cNvSpPr/>
          <p:nvPr/>
        </p:nvSpPr>
        <p:spPr>
          <a:xfrm>
            <a:off x="5410200" y="1447800"/>
            <a:ext cx="2325853" cy="468770"/>
          </a:xfrm>
          <a:prstGeom prst="homePlate">
            <a:avLst>
              <a:gd name="adj" fmla="val 0"/>
            </a:avLst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Hoạt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31242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lvl="0"/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lvl="0"/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lvl="0"/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65600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73162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4114800" cy="4419600"/>
              </a:xfrm>
            </p:spPr>
            <p:txBody>
              <a:bodyPr>
                <a:normAutofit/>
              </a:bodyPr>
              <a:lstStyle/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a/ x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endParaRPr lang="en-US" sz="19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1900" dirty="0">
                    <a:latin typeface="Times New Roman"/>
                    <a:ea typeface="Times New Roman"/>
                    <a:cs typeface="Times New Roman"/>
                  </a:rPr>
                  <a:t>           </a:t>
                </a:r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19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9</m:t>
                        </m:r>
                      </m:den>
                    </m:f>
                  </m:oMath>
                </a14:m>
                <a:endParaRPr lang="en-US" sz="1900" dirty="0">
                  <a:ea typeface="Calibri"/>
                  <a:cs typeface="Times New Roman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          x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47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36</m:t>
                        </m:r>
                      </m:den>
                    </m:f>
                  </m:oMath>
                </a14:m>
                <a:endParaRPr lang="en-US" sz="1900" dirty="0">
                  <a:ea typeface="Calibri"/>
                  <a:cs typeface="Times New Roman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b/ 0,25 – x =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1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endParaRPr lang="en-US" sz="19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              x = 0,25 –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1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13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endParaRPr lang="en-US" sz="19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             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11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endParaRPr lang="en-US" sz="19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4114800" cy="4419600"/>
              </a:xfrm>
              <a:blipFill rotWithShape="1"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48200" y="1676400"/>
                <a:ext cx="3962400" cy="4665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c</a:t>
                </a:r>
                <a:r>
                  <a:rPr lang="en-US" sz="1900" dirty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/ x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35</m:t>
                        </m:r>
                      </m:num>
                      <m:den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1900" dirty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endParaRPr lang="en-US" sz="19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900" dirty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   x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1900" dirty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35</m:t>
                        </m:r>
                      </m:num>
                      <m:den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24</m:t>
                        </m:r>
                      </m:den>
                    </m:f>
                  </m:oMath>
                </a14:m>
                <a:endParaRPr lang="en-US" sz="19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900" dirty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   x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endParaRPr lang="en-US" sz="19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900" dirty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d/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1900" dirty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: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1900" dirty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: 0,175</a:t>
                </a:r>
                <a:endParaRPr lang="en-US" sz="19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900" dirty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1900" dirty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: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8</m:t>
                        </m:r>
                      </m:num>
                      <m:den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21</m:t>
                        </m:r>
                      </m:den>
                    </m:f>
                  </m:oMath>
                </a14:m>
                <a:endParaRPr lang="en-US" sz="19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900" dirty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        x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1900" dirty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8</m:t>
                        </m:r>
                      </m:num>
                      <m:den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21</m:t>
                        </m:r>
                      </m:den>
                    </m:f>
                  </m:oMath>
                </a14:m>
                <a:endParaRPr lang="en-US" sz="19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900" dirty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       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endParaRPr lang="en-US" sz="19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676400"/>
                <a:ext cx="3962400" cy="4665316"/>
              </a:xfrm>
              <a:prstGeom prst="rect">
                <a:avLst/>
              </a:prstGeom>
              <a:blipFill rotWithShape="1">
                <a:blip r:embed="rId3"/>
                <a:stretch>
                  <a:fillRect l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48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effectLst/>
                    <a:latin typeface="Times New Roman"/>
                    <a:ea typeface="Times New Roman"/>
                  </a:rPr>
                  <a:t>a/ – 0,5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 – (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−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 ) </a:t>
                </a:r>
              </a:p>
              <a:p>
                <a:pPr marL="0" indent="0">
                  <a:buNone/>
                </a:pPr>
                <a:r>
                  <a:rPr lang="en-US" dirty="0">
                    <a:effectLst/>
                    <a:latin typeface="Times New Roman"/>
                    <a:ea typeface="Times New Roman"/>
                  </a:rPr>
                  <a:t>b/ 0,475 +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8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 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11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11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19</m:t>
                        </m:r>
                      </m:den>
                    </m:f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effectLst/>
                    <a:latin typeface="Times New Roman"/>
                    <a:ea typeface="Times New Roman"/>
                  </a:rPr>
                  <a:t>c/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11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22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13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effectLst/>
                    <a:latin typeface="Times New Roman"/>
                    <a:ea typeface="Times New Roman"/>
                  </a:rPr>
                  <a:t>d/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 .(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 .(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 )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122;p4">
            <a:extLst>
              <a:ext uri="{FF2B5EF4-FFF2-40B4-BE49-F238E27FC236}">
                <a16:creationId xmlns:a16="http://schemas.microsoft.com/office/drawing/2014/main" id="{B1491F49-6E05-9411-D1DE-896C3387841D}"/>
              </a:ext>
            </a:extLst>
          </p:cNvPr>
          <p:cNvSpPr/>
          <p:nvPr/>
        </p:nvSpPr>
        <p:spPr>
          <a:xfrm>
            <a:off x="6477000" y="1556266"/>
            <a:ext cx="2325853" cy="468770"/>
          </a:xfrm>
          <a:prstGeom prst="homePlate">
            <a:avLst>
              <a:gd name="adj" fmla="val 0"/>
            </a:avLst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Hoạt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28194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lvl="0"/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lvl="0"/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lvl="0"/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63182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057399"/>
              </a:xfrm>
            </p:spPr>
            <p:txBody>
              <a:bodyPr>
                <a:normAutofit/>
              </a:bodyPr>
              <a:lstStyle/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a/ – 0,5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– (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−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) = 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  – (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−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) = 0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endParaRPr lang="en-US" sz="1900" dirty="0">
                  <a:ea typeface="Calibri"/>
                  <a:cs typeface="Times New Roman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b/ 0,475 +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8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11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11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19</m:t>
                        </m:r>
                      </m:den>
                    </m:f>
                    <m:r>
                      <a:rPr lang="en-US" sz="1900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19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40</m:t>
                        </m:r>
                      </m:den>
                    </m:f>
                    <m:r>
                      <a:rPr lang="en-US" sz="1900" i="1">
                        <a:effectLst/>
                        <a:latin typeface="Cambria Math"/>
                        <a:ea typeface="Calibri"/>
                        <a:cs typeface="Times New Roman"/>
                      </a:rPr>
                      <m:t>  </m:t>
                    </m:r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11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8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11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19</m:t>
                        </m:r>
                      </m:den>
                    </m:f>
                    <m:r>
                      <a:rPr lang="en-US" sz="1900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-1 -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=  -2</a:t>
                </a:r>
                <a:endParaRPr lang="en-US" sz="1900" dirty="0"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057399"/>
              </a:xfrm>
              <a:blipFill rotWithShape="1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1215" y="2895600"/>
                <a:ext cx="8229600" cy="1178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c/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11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22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11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9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13</m:t>
                        </m:r>
                      </m:den>
                    </m:f>
                  </m:oMath>
                </a14:m>
                <a:endParaRPr lang="en-US" sz="19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d/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.(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.(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. (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10</m:t>
                        </m:r>
                      </m:den>
                    </m:f>
                    <m:r>
                      <a:rPr lang="en-US" sz="19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en-US" sz="1900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 . (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Times New Roman"/>
                    <a:ea typeface="Times New Roman"/>
                    <a:cs typeface="Times New Roman"/>
                  </a:rPr>
                  <a:t>) =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endParaRPr lang="en-US" sz="19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15" y="2895600"/>
                <a:ext cx="8229600" cy="1178721"/>
              </a:xfrm>
              <a:prstGeom prst="rect">
                <a:avLst/>
              </a:prstGeom>
              <a:blipFill rotWithShape="1">
                <a:blip r:embed="rId3"/>
                <a:stretch>
                  <a:fillRect l="-741" b="-2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47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818</TotalTime>
  <Words>1022</Words>
  <Application>Microsoft Office PowerPoint</Application>
  <PresentationFormat>On-screen Show (4:3)</PresentationFormat>
  <Paragraphs>106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 Math</vt:lpstr>
      <vt:lpstr>Corbel</vt:lpstr>
      <vt:lpstr>Tahoma</vt:lpstr>
      <vt:lpstr>Times New Roman</vt:lpstr>
      <vt:lpstr>Basis</vt:lpstr>
      <vt:lpstr>Equation</vt:lpstr>
      <vt:lpstr>PowerPoint Presentation</vt:lpstr>
      <vt:lpstr>PowerPoint Presentation</vt:lpstr>
      <vt:lpstr>PowerPoint Presentation</vt:lpstr>
      <vt:lpstr>BÀI TẬP</vt:lpstr>
      <vt:lpstr>Bài làm:</vt:lpstr>
      <vt:lpstr>2/ Tìm x: </vt:lpstr>
      <vt:lpstr>Bài làm:</vt:lpstr>
      <vt:lpstr> 3/ Thực hiện phép tính:</vt:lpstr>
      <vt:lpstr>Bài làm: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2: Tính : 21/5 – ( - 3/10) </vt:lpstr>
      <vt:lpstr> Câu 3:Kết quả của phép tính: 7/4 . (-  2/5) </vt:lpstr>
      <vt:lpstr> Câu 4: Kết quả của phép tính: 3/4 . 2/7 </vt:lpstr>
      <vt:lpstr>PowerPoint Presentation</vt:lpstr>
      <vt:lpstr>PowerPoint Presentation</vt:lpstr>
      <vt:lpstr>PowerPoint Presentation</vt:lpstr>
      <vt:lpstr>PowerPoint Presentation</vt:lpstr>
    </vt:vector>
  </TitlesOfParts>
  <Company>Tam Khuong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</dc:title>
  <dc:creator>user</dc:creator>
  <cp:lastModifiedBy>Nguyễn Thanh Tiến</cp:lastModifiedBy>
  <cp:revision>33</cp:revision>
  <dcterms:created xsi:type="dcterms:W3CDTF">2022-09-18T03:18:33Z</dcterms:created>
  <dcterms:modified xsi:type="dcterms:W3CDTF">2022-10-24T11:51:27Z</dcterms:modified>
</cp:coreProperties>
</file>